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91475" spcFirstLastPara="1" rIns="91475" wrap="square" tIns="457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139" y="9720264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25" lIns="91475" spcFirstLastPara="1" rIns="91475" wrap="square" tIns="457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7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1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2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709614" y="4862514"/>
            <a:ext cx="5680075" cy="4605337"/>
          </a:xfrm>
          <a:prstGeom prst="rect">
            <a:avLst/>
          </a:prstGeom>
        </p:spPr>
        <p:txBody>
          <a:bodyPr anchorCtr="0" anchor="t" bIns="45725" lIns="91475" spcFirstLastPara="1" rIns="91475" wrap="square" tIns="457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990600" y="766763"/>
            <a:ext cx="5118100" cy="3838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Diseases of Stomach 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870239" y="4229892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Dr.T.Ajayan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Peptic Ulcer</a:t>
            </a: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1296" y="1218427"/>
            <a:ext cx="4948670" cy="4983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Peptic Ulcer</a:t>
            </a:r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621" y="0"/>
            <a:ext cx="9074728" cy="685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109" y="0"/>
            <a:ext cx="58111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Peptic Ulcer Investigations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277957" y="1690688"/>
            <a:ext cx="858808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Endoscopy is the preferred investigation.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Patients should be screened for H. pylori infection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318" y="2828335"/>
            <a:ext cx="3837599" cy="348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1209" y="2948536"/>
            <a:ext cx="4652790" cy="309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Peptic ulcer perforation</a:t>
            </a:r>
            <a:endParaRPr/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4" y="1690689"/>
            <a:ext cx="8286750" cy="39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Gastric Ulcer perforation</a:t>
            </a:r>
            <a:endParaRPr/>
          </a:p>
        </p:txBody>
      </p:sp>
      <p:sp>
        <p:nvSpPr>
          <p:cNvPr id="175" name="Google Shape;175;p2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Sudden, severe pain, often the first sign of ulcer, starting in the upper abdomen and becoming generalised.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Shoulder tip pain due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shallow respiration due to pain, 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● Generalised rigidity.    ● Absent bowel sounds. ● Loss of liver dullness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US" sz="3800"/>
              <a:t>Management of Gastric Perforation</a:t>
            </a:r>
            <a:endParaRPr sz="3800"/>
          </a:p>
        </p:txBody>
      </p:sp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● Nasogastric suction and the administration of large volumes of IV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isotonic saline with potassium.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590"/>
            <a:ext cx="9056305" cy="6745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Gastric Polyps</a:t>
            </a: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49" y="1690689"/>
            <a:ext cx="7840053" cy="499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Gastric Cancer</a:t>
            </a:r>
            <a:endParaRPr/>
          </a:p>
        </p:txBody>
      </p:sp>
      <p:pic>
        <p:nvPicPr>
          <p:cNvPr id="198" name="Google Shape;19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451" y="1094582"/>
            <a:ext cx="7359539" cy="5877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Pyloric Stenosis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705" y="1690688"/>
            <a:ext cx="4885365" cy="327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3069" y="1427714"/>
            <a:ext cx="4001421" cy="443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Gastric Cancer Symptoms </a:t>
            </a:r>
            <a:endParaRPr/>
          </a:p>
        </p:txBody>
      </p:sp>
      <p:pic>
        <p:nvPicPr>
          <p:cNvPr id="204" name="Google Shape;20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673" y="1690689"/>
            <a:ext cx="7128025" cy="459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948" y="688242"/>
            <a:ext cx="6890102" cy="5481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Gastric Cancer Investigation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endoscopy is the investigation of choice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Multiple biopsies from the edge and base of a gastric ulcer are required.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Gastric Cancer Prognosis</a:t>
            </a:r>
            <a:endParaRPr/>
          </a:p>
        </p:txBody>
      </p:sp>
      <p:sp>
        <p:nvSpPr>
          <p:cNvPr id="221" name="Google Shape;221;p3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Features predicting a favourable prognosis are: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● Stage I or II disease.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● Small, resectable tumours.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● Tumours with low-grade histology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● Age &lt;60 yrs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Thank You All</a:t>
            </a:r>
            <a:endParaRPr/>
          </a:p>
        </p:txBody>
      </p:sp>
      <p:sp>
        <p:nvSpPr>
          <p:cNvPr id="227" name="Google Shape;227;p3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Pyloric Stenosis-Congenital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628650" y="1825625"/>
            <a:ext cx="785422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</a:pPr>
            <a:r>
              <a:t/>
            </a:r>
            <a:endParaRPr sz="2199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99"/>
              <a:buChar char="•"/>
            </a:pPr>
            <a:r>
              <a:rPr lang="en-US" sz="2199"/>
              <a:t>infant 3 to 6 weeks old, </a:t>
            </a:r>
            <a:endParaRPr sz="2199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</a:pPr>
            <a:r>
              <a:rPr lang="en-US" sz="2199"/>
              <a:t>C/F</a:t>
            </a:r>
            <a:endParaRPr sz="2199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</a:pPr>
            <a:r>
              <a:rPr lang="en-US" sz="2199"/>
              <a:t>1.Vomiting, which may be projectile and occasionally </a:t>
            </a:r>
            <a:endParaRPr sz="2199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</a:pPr>
            <a:r>
              <a:rPr lang="en-US" sz="2199"/>
              <a:t>contains bile or blood.</a:t>
            </a:r>
            <a:endParaRPr sz="2199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</a:pPr>
            <a:r>
              <a:rPr lang="en-US" sz="2199"/>
              <a:t>2. Visible peristalsis, usually noticed from left to right side of </a:t>
            </a:r>
            <a:endParaRPr sz="2199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</a:pPr>
            <a:r>
              <a:rPr lang="en-US" sz="2199"/>
              <a:t>the upper abdomen.</a:t>
            </a:r>
            <a:endParaRPr sz="2199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</a:pPr>
            <a:r>
              <a:rPr lang="en-US" sz="2199"/>
              <a:t>3. Palpable lump, better felt after an episode of vomiting.</a:t>
            </a:r>
            <a:endParaRPr sz="2199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</a:pPr>
            <a:r>
              <a:rPr lang="en-US" sz="2199"/>
              <a:t>4. Constipation.</a:t>
            </a:r>
            <a:endParaRPr sz="2199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99"/>
              <a:buNone/>
            </a:pPr>
            <a:r>
              <a:rPr lang="en-US" sz="2199"/>
              <a:t>5. Loss of weight.</a:t>
            </a:r>
            <a:endParaRPr sz="2199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Pyloric Stenosis-Acquired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628650" y="1825625"/>
            <a:ext cx="785422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Causes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antral gastritis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tumours in the region (gastric carcinoma, lymphoma, pancreatic carcinoma).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Gastritis-Acute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Causes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Spicy foods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Excessive alcohol Consumption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Malnutrition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Viral and Bacterial infection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Drug abuse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Mental stress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Gastritis-Chronic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Causes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Reflux of duodenal contents into the stomach,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Infection with H. pylori is more common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Associated gastric or duodenal ulcer, gastric carcinoma.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Chronic hypochromic anaemia,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Immunological factors such as autoantibodies to gas tric parietal cells or against intrinsic factor.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Gastritis-Chronic</a:t>
            </a: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4887"/>
            <a:ext cx="9144000" cy="58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Gastritis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04" y="1690688"/>
            <a:ext cx="6678914" cy="5297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0" y="0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Peptic ulcer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62384" y="1341653"/>
            <a:ext cx="8536132" cy="5018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</a:pPr>
            <a:r>
              <a:rPr lang="en-US" sz="2399"/>
              <a:t>Causes</a:t>
            </a:r>
            <a:endParaRPr sz="2399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</a:pPr>
            <a:r>
              <a:rPr lang="en-US" sz="2399"/>
              <a:t>Psychological stress </a:t>
            </a:r>
            <a:endParaRPr sz="2399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</a:pPr>
            <a:r>
              <a:rPr lang="en-US" sz="2399"/>
              <a:t>2. Physiological stress as in the following:</a:t>
            </a:r>
            <a:endParaRPr sz="2399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</a:pPr>
            <a:r>
              <a:rPr lang="en-US" sz="2399"/>
              <a:t> i) Shock</a:t>
            </a:r>
            <a:endParaRPr sz="2399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</a:pPr>
            <a:r>
              <a:rPr lang="en-US" sz="2399"/>
              <a:t> ii) Severe trauma</a:t>
            </a:r>
            <a:endParaRPr sz="2399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</a:pPr>
            <a:r>
              <a:rPr lang="en-US" sz="2399"/>
              <a:t> iii) Septicaemia</a:t>
            </a:r>
            <a:endParaRPr sz="2399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</a:pPr>
            <a:r>
              <a:rPr lang="en-US" sz="2399"/>
              <a:t> iv) Extensive burns (Curling’s ulcers in the posterior aspect of the fi rst part of the duodenum).</a:t>
            </a:r>
            <a:endParaRPr sz="2399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</a:pPr>
            <a:r>
              <a:rPr lang="en-US" sz="2399"/>
              <a:t> v) Intracranial lesions (Cushing’s ulcers developing from hyperacidity following excessive vagal stimu lation).</a:t>
            </a:r>
            <a:endParaRPr sz="2399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</a:pPr>
            <a:r>
              <a:rPr lang="en-US" sz="2399"/>
              <a:t> vi) Drug intake </a:t>
            </a:r>
            <a:endParaRPr sz="2399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</a:pPr>
            <a:r>
              <a:rPr lang="en-US" sz="2399"/>
              <a:t> vii) Local irritants </a:t>
            </a:r>
            <a:endParaRPr sz="2399"/>
          </a:p>
          <a:p>
            <a:pPr indent="-76263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</a:pPr>
            <a:r>
              <a:t/>
            </a:r>
            <a:endParaRPr sz="2399"/>
          </a:p>
          <a:p>
            <a:pPr indent="-76263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</a:pPr>
            <a:r>
              <a:t/>
            </a:r>
            <a:endParaRPr sz="2399"/>
          </a:p>
          <a:p>
            <a:pPr indent="-76263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</a:pPr>
            <a:r>
              <a:t/>
            </a:r>
            <a:endParaRPr sz="2399"/>
          </a:p>
          <a:p>
            <a:pPr indent="-76263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</a:pPr>
            <a:r>
              <a:t/>
            </a:r>
            <a:endParaRPr sz="2399"/>
          </a:p>
          <a:p>
            <a:pPr indent="-76263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</a:pPr>
            <a:r>
              <a:t/>
            </a:r>
            <a:endParaRPr sz="2399"/>
          </a:p>
          <a:p>
            <a:pPr indent="-76263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</a:pPr>
            <a:r>
              <a:t/>
            </a:r>
            <a:endParaRPr sz="2399"/>
          </a:p>
          <a:p>
            <a:pPr indent="-76263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</a:pPr>
            <a:r>
              <a:t/>
            </a:r>
            <a:endParaRPr sz="2399"/>
          </a:p>
          <a:p>
            <a:pPr indent="-76263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</a:pPr>
            <a:r>
              <a:t/>
            </a:r>
            <a:endParaRPr sz="2399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